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</p:sldMasterIdLst>
  <p:notesMasterIdLst>
    <p:notesMasterId r:id="rId19"/>
  </p:notesMasterIdLst>
  <p:handoutMasterIdLst>
    <p:handoutMasterId r:id="rId20"/>
  </p:handout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93" r:id="rId12"/>
    <p:sldId id="286" r:id="rId13"/>
    <p:sldId id="294" r:id="rId14"/>
    <p:sldId id="288" r:id="rId15"/>
    <p:sldId id="289" r:id="rId16"/>
    <p:sldId id="290" r:id="rId17"/>
    <p:sldId id="291" r:id="rId18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8">
          <p15:clr>
            <a:srgbClr val="A4A3A4"/>
          </p15:clr>
        </p15:guide>
        <p15:guide id="2" orient="horz" pos="388">
          <p15:clr>
            <a:srgbClr val="A4A3A4"/>
          </p15:clr>
        </p15:guide>
        <p15:guide id="3" pos="288">
          <p15:clr>
            <a:srgbClr val="A4A3A4"/>
          </p15:clr>
        </p15:guide>
        <p15:guide id="4" pos="10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452"/>
    <a:srgbClr val="E5DBA1"/>
    <a:srgbClr val="BABA93"/>
    <a:srgbClr val="BABB93"/>
    <a:srgbClr val="DEDEAF"/>
    <a:srgbClr val="999999"/>
    <a:srgbClr val="D9D9D9"/>
    <a:srgbClr val="CCCCCC"/>
    <a:srgbClr val="C8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4" autoAdjust="0"/>
    <p:restoredTop sz="92385" autoAdjust="0"/>
  </p:normalViewPr>
  <p:slideViewPr>
    <p:cSldViewPr snapToGrid="0">
      <p:cViewPr varScale="1">
        <p:scale>
          <a:sx n="85" d="100"/>
          <a:sy n="85" d="100"/>
        </p:scale>
        <p:origin x="1416" y="90"/>
      </p:cViewPr>
      <p:guideLst>
        <p:guide orient="horz" pos="658"/>
        <p:guide orient="horz" pos="388"/>
        <p:guide pos="288"/>
        <p:guide pos="10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-4140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>
                <a:latin typeface="Arial Narrow" pitchFamily="34" charset="0"/>
              </a:rPr>
              <a:pPr/>
              <a:t>‹#›</a:t>
            </a:fld>
            <a:endParaRPr lang="de-DE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2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351"/>
            <a:ext cx="4984962" cy="446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276F4F92-661F-4424-ADED-7D3829A4203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60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51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27.03.2015</a:t>
            </a:fld>
            <a:endParaRPr lang="de-DE" noProof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 smtClean="0"/>
              <a:t>Erste Ebene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2453010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27.03.2015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smtClean="0"/>
              <a:t>Text durch klicken hinzufügen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1335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27.03.2015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smtClean="0"/>
              <a:t>Text durch klicken hinzufügen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 smtClean="0"/>
              <a:t>Bild durch Klicken auf Symbol hinzufügen</a:t>
            </a:r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581427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großes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27.03.2015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smtClean="0"/>
              <a:t>Text durch klicken hinzufügen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80162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27.03.2015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smtClean="0"/>
              <a:t>Text durch klicken hinzufügen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smtClean="0"/>
              <a:t>Text durch klicken hinzufügen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4241795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27.03.2015</a:t>
            </a:fld>
            <a:endParaRPr lang="de-DE" noProof="0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 smtClean="0"/>
              <a:t>Erste Ebene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 smtClean="0"/>
              <a:t>Erste Ebene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9934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810"/>
            <a:ext cx="9144000" cy="111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Grafik 8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Erste Ebene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sz="1000" b="0" noProof="0">
                <a:solidFill>
                  <a:srgbClr val="6E6452"/>
                </a:solidFill>
                <a:latin typeface="Arial Narrow" pitchFamily="34" charset="0"/>
              </a:rPr>
              <a:t>Seite </a:t>
            </a:r>
            <a:fld id="{327115CA-E6A4-425F-BB4F-A64D48743A27}" type="slidenum">
              <a:rPr lang="de-DE" sz="1000" b="0" noProof="0">
                <a:solidFill>
                  <a:srgbClr val="6E6452"/>
                </a:solidFill>
                <a:latin typeface="Arial Narrow" pitchFamily="34" charset="0"/>
              </a:rPr>
              <a:pPr/>
              <a:t>‹#›</a:t>
            </a:fld>
            <a:endParaRPr lang="de-DE" sz="1000" b="0" noProof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fld id="{9317A057-C766-48FB-B1EC-CC1898F04EF1}" type="datetime1">
              <a:rPr lang="de-DE" noProof="0" smtClean="0"/>
              <a:t>27.03.2015</a:t>
            </a:fld>
            <a:endParaRPr lang="de-DE" noProof="0"/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 smtClean="0"/>
              <a:t>Titel durch Klicken hinzufügen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09" r:id="rId3"/>
    <p:sldLayoutId id="2147483714" r:id="rId4"/>
    <p:sldLayoutId id="2147483710" r:id="rId5"/>
    <p:sldLayoutId id="2147483711" r:id="rId6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BZ" dirty="0" smtClean="0"/>
              <a:t>XXX</a:t>
            </a:r>
            <a:endParaRPr lang="en-BZ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sr-Cyrl-RS" dirty="0" smtClean="0"/>
              <a:t>27.03.2015.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4000" y="2232561"/>
            <a:ext cx="7776000" cy="4031439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                                    </a:t>
            </a:r>
            <a:r>
              <a:rPr lang="en-US" b="1" dirty="0" err="1" smtClean="0">
                <a:solidFill>
                  <a:schemeClr val="tx1"/>
                </a:solidFill>
              </a:rPr>
              <a:t>Закони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и </a:t>
            </a:r>
            <a:r>
              <a:rPr lang="en-US" b="1" dirty="0" err="1">
                <a:solidFill>
                  <a:schemeClr val="tx1"/>
                </a:solidFill>
              </a:rPr>
              <a:t>подзаконски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акти</a:t>
            </a:r>
            <a:endParaRPr lang="en-US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Закон о стечају ("Сл. гласник РС", бр. 104/2009, 99/2011 - др. закон, 71/2012 - одлукаУС и 83/2014)</a:t>
            </a:r>
            <a:endParaRPr lang="en-US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Закон о рачуноводству ("Сл. гласник РС", бр. 62/2013)</a:t>
            </a:r>
            <a:endParaRPr lang="en-US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Правилник о утврђивању националних стандарда за управљање стечајном масом ("Службени гласник РС" бр. 13 од 12. марта 2010. године)- Национални стандард о попису имовине, процени вредности и почетном стечајном билансу стечајног дужника - Национални стандард број 2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Правилник о начину и роковима вршења пописа и усклађивања књиговодственог стања са стварним стањем ("Сл. гласник РС", бр. 118/2013, 137/2014)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419434" y="314102"/>
            <a:ext cx="10669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Implemented</a:t>
            </a:r>
            <a:r>
              <a:rPr lang="de-DE" sz="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8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by</a:t>
            </a:r>
            <a:endParaRPr lang="de-DE" sz="8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4563" y="1641034"/>
            <a:ext cx="7781820" cy="6477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ПОПИС ИМОВИНЕ СТЕЧАЈНОГ ДУЖНИКА</a:t>
            </a: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0"/>
            <a:ext cx="2255521" cy="164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512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27.03.2015</a:t>
            </a:fld>
            <a:endParaRPr lang="de-DE" noProof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4000" y="1641034"/>
            <a:ext cx="7776000" cy="4213501"/>
          </a:xfrm>
        </p:spPr>
        <p:txBody>
          <a:bodyPr/>
          <a:lstStyle/>
          <a:p>
            <a:r>
              <a:rPr lang="sr-Cyrl-CS" u="sng" dirty="0" smtClean="0">
                <a:solidFill>
                  <a:schemeClr val="tx1"/>
                </a:solidFill>
              </a:rPr>
              <a:t>Могући </a:t>
            </a:r>
            <a:r>
              <a:rPr lang="sr-Cyrl-CS" u="sng" dirty="0">
                <a:solidFill>
                  <a:schemeClr val="tx1"/>
                </a:solidFill>
              </a:rPr>
              <a:t>статуси некретнина</a:t>
            </a:r>
            <a:r>
              <a:rPr lang="sr-Cyrl-CS" dirty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sr-Cyrl-CS" dirty="0">
                <a:solidFill>
                  <a:schemeClr val="tx1"/>
                </a:solidFill>
              </a:rPr>
              <a:t>Својина уписана у катастар, документује се и доказује листом </a:t>
            </a:r>
            <a:r>
              <a:rPr lang="sr-Cyrl-CS" dirty="0" smtClean="0">
                <a:solidFill>
                  <a:schemeClr val="tx1"/>
                </a:solidFill>
              </a:rPr>
              <a:t>непокретност</a:t>
            </a:r>
            <a:r>
              <a:rPr lang="sr-Cyrl-RS" dirty="0" smtClean="0">
                <a:solidFill>
                  <a:schemeClr val="tx1"/>
                </a:solidFill>
              </a:rPr>
              <a:t>и</a:t>
            </a:r>
            <a:r>
              <a:rPr lang="sr-Cyrl-CS" dirty="0" smtClean="0">
                <a:solidFill>
                  <a:schemeClr val="tx1"/>
                </a:solidFill>
              </a:rPr>
              <a:t>;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sr-Cyrl-CS" dirty="0">
                <a:solidFill>
                  <a:schemeClr val="tx1"/>
                </a:solidFill>
              </a:rPr>
              <a:t>Ванкњижно право својине на основу уговора о купопродаји, судске пресуде, поравнања, решења о наслеђивању и сл.;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sr-Cyrl-CS" dirty="0">
                <a:solidFill>
                  <a:schemeClr val="tx1"/>
                </a:solidFill>
              </a:rPr>
              <a:t>Ванкњижно право својине које није уписано са разлога недостајуће употребне или грађевинске дозволе;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sr-Cyrl-CS" dirty="0">
                <a:solidFill>
                  <a:schemeClr val="tx1"/>
                </a:solidFill>
              </a:rPr>
              <a:t>Непокретна имовина без документације о праву својине, која се налази у државини стечајног дужника;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sr-Cyrl-CS" dirty="0">
                <a:solidFill>
                  <a:schemeClr val="tx1"/>
                </a:solidFill>
              </a:rPr>
              <a:t>Непокретна имовина на којој стечајни дужник има право коришћења, а која је у државном власништву.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0"/>
            <a:ext cx="2255521" cy="164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519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27.03.2015</a:t>
            </a:fld>
            <a:endParaRPr lang="de-DE" noProof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446383"/>
              </p:ext>
            </p:extLst>
          </p:nvPr>
        </p:nvGraphicFramePr>
        <p:xfrm>
          <a:off x="2363190" y="249383"/>
          <a:ext cx="4726379" cy="6092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26379"/>
              </a:tblGrid>
              <a:tr h="32818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000" dirty="0">
                          <a:effectLst/>
                        </a:rPr>
                        <a:t>Ст.бр. ___________/____</a:t>
                      </a:r>
                      <a:endParaRPr lang="en-US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000" dirty="0">
                          <a:effectLst/>
                        </a:rPr>
                        <a:t>Број____________________</a:t>
                      </a:r>
                      <a:endParaRPr lang="en-US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000" dirty="0">
                          <a:effectLst/>
                        </a:rPr>
                        <a:t>Место и д</a:t>
                      </a:r>
                      <a:r>
                        <a:rPr lang="sr-Latn-CS" sz="1000" dirty="0">
                          <a:effectLst/>
                        </a:rPr>
                        <a:t>атум:__________________</a:t>
                      </a:r>
                      <a:endParaRPr lang="en-US" sz="10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9060" algn="ctr"/>
                        </a:tabLst>
                      </a:pPr>
                      <a:r>
                        <a:rPr lang="sr-Cyrl-CS" sz="1000" dirty="0">
                          <a:effectLst/>
                        </a:rPr>
                        <a:t>Контакт телефон: _____________ </a:t>
                      </a:r>
                      <a:endParaRPr lang="en-US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9060" algn="ctr"/>
                        </a:tabLst>
                      </a:pPr>
                      <a:r>
                        <a:rPr lang="sr-Cyrl-C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9060" algn="ctr"/>
                        </a:tabLst>
                      </a:pPr>
                      <a:r>
                        <a:rPr lang="sr-Cyrl-CS" sz="1000" dirty="0">
                          <a:effectLst/>
                        </a:rPr>
                        <a:t>Привредном суду у ______________________</a:t>
                      </a:r>
                      <a:endParaRPr lang="en-US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9060" algn="ctr"/>
                        </a:tabLst>
                      </a:pPr>
                      <a:r>
                        <a:rPr lang="sr-Cyrl-C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9060" algn="ctr"/>
                        </a:tabLst>
                      </a:pPr>
                      <a:r>
                        <a:rPr lang="sr-Cyrl-CS" sz="1000" dirty="0">
                          <a:effectLst/>
                        </a:rPr>
                        <a:t>	Стечајном судији</a:t>
                      </a:r>
                      <a:endParaRPr lang="en-US" sz="10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000" dirty="0">
                          <a:effectLst/>
                        </a:rPr>
                        <a:t>					</a:t>
                      </a:r>
                      <a:r>
                        <a:rPr lang="sr-Cyrl-CS" sz="1000" dirty="0">
                          <a:effectLst/>
                        </a:rPr>
                        <a:t>      </a:t>
                      </a:r>
                      <a:endParaRPr lang="en-US" sz="1000" dirty="0">
                        <a:effectLst/>
                      </a:endParaRPr>
                    </a:p>
                    <a:p>
                      <a:pPr marL="685800" indent="-6858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000" b="1" u="none" dirty="0">
                          <a:effectLst/>
                        </a:rPr>
                        <a:t>Предмет: 	</a:t>
                      </a:r>
                      <a:r>
                        <a:rPr lang="ru-RU" sz="1000" b="1" u="sng" dirty="0">
                          <a:effectLst/>
                        </a:rPr>
                        <a:t>Захтев </a:t>
                      </a:r>
                      <a:r>
                        <a:rPr lang="sr-Cyrl-CS" sz="1000" b="1" u="sng" dirty="0">
                          <a:effectLst/>
                        </a:rPr>
                        <a:t>да службено лице стечајног суда запечати просторије стечајног дужника</a:t>
                      </a:r>
                      <a:endParaRPr lang="en-US" sz="10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000" b="1" dirty="0">
                          <a:effectLst/>
                        </a:rPr>
                        <a:t> </a:t>
                      </a:r>
                      <a:endParaRPr lang="en-US" sz="1000" b="1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Latn-CS" sz="1000" dirty="0" smtClean="0">
                          <a:effectLst/>
                        </a:rPr>
                        <a:t>Решењем </a:t>
                      </a:r>
                      <a:r>
                        <a:rPr lang="sr-Cyrl-RS" sz="1000" dirty="0">
                          <a:effectLst/>
                        </a:rPr>
                        <a:t>Привредног</a:t>
                      </a:r>
                      <a:r>
                        <a:rPr lang="sr-Latn-CS" sz="1000" dirty="0">
                          <a:effectLst/>
                        </a:rPr>
                        <a:t> суда у __________________ бр.___________ од _____________ </a:t>
                      </a:r>
                      <a:r>
                        <a:rPr lang="sr-Cyrl-RS" sz="1000" dirty="0">
                          <a:effectLst/>
                        </a:rPr>
                        <a:t>отворен</a:t>
                      </a:r>
                      <a:r>
                        <a:rPr lang="sr-Latn-CS" sz="1000" dirty="0">
                          <a:effectLst/>
                        </a:rPr>
                        <a:t> је стечајни поступак над стечајним дужником ______________________________ из ____________________.</a:t>
                      </a:r>
                      <a:endParaRPr lang="en-US" sz="10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r-Cyrl-CS" sz="100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CS" sz="1000" dirty="0" smtClean="0">
                          <a:effectLst/>
                        </a:rPr>
                        <a:t>За </a:t>
                      </a:r>
                      <a:r>
                        <a:rPr lang="sr-Cyrl-CS" sz="1000" dirty="0">
                          <a:effectLst/>
                        </a:rPr>
                        <a:t>стечајног управника именован је __________________________.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7" marR="65147" marT="0" marB="0">
                    <a:solidFill>
                      <a:schemeClr val="bg1"/>
                    </a:solidFill>
                  </a:tcPr>
                </a:tc>
              </a:tr>
              <a:tr h="28101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CS" sz="1000" dirty="0">
                          <a:effectLst/>
                        </a:rPr>
                        <a:t>У складу са одредбама члана 106. став 2.</a:t>
                      </a:r>
                      <a:r>
                        <a:rPr lang="sr-Latn-CS" sz="1000" dirty="0">
                          <a:effectLst/>
                        </a:rPr>
                        <a:t> Закона о стеча</a:t>
                      </a:r>
                      <a:r>
                        <a:rPr lang="sr-Cyrl-RS" sz="1000" dirty="0">
                          <a:effectLst/>
                        </a:rPr>
                        <a:t>ју </a:t>
                      </a:r>
                      <a:r>
                        <a:rPr lang="sr-Latn-CS" sz="1000" dirty="0">
                          <a:effectLst/>
                        </a:rPr>
                        <a:t>(Службени гласник РС бр. </a:t>
                      </a:r>
                      <a:r>
                        <a:rPr lang="sr-Cyrl-RS" sz="1000" dirty="0">
                          <a:effectLst/>
                        </a:rPr>
                        <a:t>104</a:t>
                      </a:r>
                      <a:r>
                        <a:rPr lang="sr-Latn-CS" sz="1000" dirty="0">
                          <a:effectLst/>
                        </a:rPr>
                        <a:t>/</a:t>
                      </a:r>
                      <a:r>
                        <a:rPr lang="sr-Cyrl-RS" sz="1000" dirty="0">
                          <a:effectLst/>
                        </a:rPr>
                        <a:t>2009,    99/2011 -  др.  закон,   71/2012  –  одлука  УС   и   83/2014</a:t>
                      </a:r>
                      <a:r>
                        <a:rPr lang="sr-Latn-CS" sz="1000" dirty="0">
                          <a:effectLst/>
                        </a:rPr>
                        <a:t>)</a:t>
                      </a:r>
                      <a:r>
                        <a:rPr lang="sr-Cyrl-RS" sz="1000" dirty="0">
                          <a:effectLst/>
                        </a:rPr>
                        <a:t>,   </a:t>
                      </a:r>
                      <a:r>
                        <a:rPr lang="sr-Cyrl-CS" sz="1000" dirty="0">
                          <a:effectLst/>
                        </a:rPr>
                        <a:t>молимо   Вас     да </a:t>
                      </a:r>
                      <a:r>
                        <a:rPr lang="en-US" sz="1000" dirty="0" err="1" smtClean="0">
                          <a:effectLst/>
                        </a:rPr>
                        <a:t>стечајни</a:t>
                      </a:r>
                      <a:r>
                        <a:rPr lang="en-US" sz="1000" dirty="0" smtClean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суд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одреди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службено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лице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како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би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се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запечатиле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просторије</a:t>
                      </a:r>
                      <a:r>
                        <a:rPr lang="en-US" sz="1000" dirty="0">
                          <a:effectLst/>
                        </a:rPr>
                        <a:t> у </a:t>
                      </a:r>
                      <a:r>
                        <a:rPr lang="en-US" sz="1000" dirty="0" err="1">
                          <a:effectLst/>
                        </a:rPr>
                        <a:t>којима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се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налазе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ствари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стечајног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дужника</a:t>
                      </a:r>
                      <a:r>
                        <a:rPr lang="en-US" sz="1000" dirty="0">
                          <a:effectLst/>
                        </a:rPr>
                        <a:t>. </a:t>
                      </a:r>
                      <a:endParaRPr lang="sr-Cyrl-RS" sz="100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r-Cyrl-RS" sz="100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Просторије</a:t>
                      </a:r>
                      <a:r>
                        <a:rPr lang="en-US" sz="1000" dirty="0" smtClean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које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треба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запечатити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се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налазе</a:t>
                      </a:r>
                      <a:r>
                        <a:rPr lang="en-US" sz="1000" dirty="0">
                          <a:effectLst/>
                        </a:rPr>
                        <a:t> у _______________________, </a:t>
                      </a:r>
                      <a:r>
                        <a:rPr lang="en-US" sz="1000" dirty="0" err="1">
                          <a:effectLst/>
                        </a:rPr>
                        <a:t>улица</a:t>
                      </a:r>
                      <a:r>
                        <a:rPr lang="en-US" sz="1000" dirty="0">
                          <a:effectLst/>
                        </a:rPr>
                        <a:t>_________________________, </a:t>
                      </a:r>
                      <a:r>
                        <a:rPr lang="en-US" sz="1000" dirty="0" err="1">
                          <a:effectLst/>
                        </a:rPr>
                        <a:t>канцеларије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smtClean="0">
                          <a:effectLst/>
                        </a:rPr>
                        <a:t>________________________ </a:t>
                      </a:r>
                      <a:r>
                        <a:rPr lang="en-US" sz="1000" dirty="0" err="1">
                          <a:effectLst/>
                        </a:rPr>
                        <a:t>магацински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простор</a:t>
                      </a:r>
                      <a:r>
                        <a:rPr lang="en-US" sz="1000" dirty="0">
                          <a:effectLst/>
                        </a:rPr>
                        <a:t>_____________________________, </a:t>
                      </a:r>
                      <a:r>
                        <a:rPr lang="en-US" sz="1000" dirty="0" err="1">
                          <a:effectLst/>
                        </a:rPr>
                        <a:t>пословни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простор</a:t>
                      </a:r>
                      <a:r>
                        <a:rPr lang="en-US" sz="1000" dirty="0">
                          <a:effectLst/>
                        </a:rPr>
                        <a:t> _____________________________________________ </a:t>
                      </a:r>
                      <a:r>
                        <a:rPr lang="en-US" sz="1000" dirty="0" err="1">
                          <a:effectLst/>
                        </a:rPr>
                        <a:t>итд</a:t>
                      </a:r>
                      <a:r>
                        <a:rPr lang="en-US" sz="1000" dirty="0">
                          <a:effectLst/>
                        </a:rPr>
                        <a:t>. </a:t>
                      </a:r>
                      <a:endParaRPr lang="sr-Cyrl-RS" sz="100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r-Cyrl-RS" sz="100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По</a:t>
                      </a:r>
                      <a:r>
                        <a:rPr lang="en-US" sz="1000" dirty="0" smtClean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извршеном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печаћењу</a:t>
                      </a:r>
                      <a:r>
                        <a:rPr lang="en-US" sz="1000" dirty="0">
                          <a:effectLst/>
                        </a:rPr>
                        <a:t>, </a:t>
                      </a:r>
                      <a:r>
                        <a:rPr lang="en-US" sz="1000" dirty="0" err="1">
                          <a:effectLst/>
                        </a:rPr>
                        <a:t>као</a:t>
                      </a:r>
                      <a:r>
                        <a:rPr lang="en-US" sz="1000" dirty="0">
                          <a:effectLst/>
                        </a:rPr>
                        <a:t> и </a:t>
                      </a:r>
                      <a:r>
                        <a:rPr lang="en-US" sz="1000" dirty="0" err="1">
                          <a:effectLst/>
                        </a:rPr>
                        <a:t>после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скидања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печата</a:t>
                      </a:r>
                      <a:r>
                        <a:rPr lang="en-US" sz="1000" dirty="0">
                          <a:effectLst/>
                        </a:rPr>
                        <a:t>, </a:t>
                      </a:r>
                      <a:r>
                        <a:rPr lang="en-US" sz="1000" dirty="0" err="1">
                          <a:effectLst/>
                        </a:rPr>
                        <a:t>стечајни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дужник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ће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обавестити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стечајног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судију</a:t>
                      </a:r>
                      <a:r>
                        <a:rPr lang="en-US" sz="1000" dirty="0">
                          <a:effectLst/>
                        </a:rPr>
                        <a:t> и </a:t>
                      </a:r>
                      <a:r>
                        <a:rPr lang="en-US" sz="1000" dirty="0" err="1">
                          <a:effectLst/>
                        </a:rPr>
                        <a:t>одбор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поверилаца</a:t>
                      </a:r>
                      <a:r>
                        <a:rPr lang="en-US" sz="1000" dirty="0">
                          <a:effectLst/>
                        </a:rPr>
                        <a:t> о </a:t>
                      </a:r>
                      <a:r>
                        <a:rPr lang="en-US" sz="1000" dirty="0" err="1">
                          <a:effectLst/>
                        </a:rPr>
                        <a:t>тим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радњама</a:t>
                      </a:r>
                      <a:r>
                        <a:rPr lang="en-US" sz="1000" dirty="0">
                          <a:effectLst/>
                        </a:rPr>
                        <a:t>.     </a:t>
                      </a:r>
                      <a:endParaRPr lang="sr-Cyrl-RS" sz="100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r-Cyrl-RS" sz="1000" dirty="0" smtClean="0">
                        <a:effectLst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С </a:t>
                      </a:r>
                      <a:r>
                        <a:rPr lang="en-US" sz="1000" dirty="0" err="1">
                          <a:effectLst/>
                        </a:rPr>
                        <a:t>поштовањем</a:t>
                      </a:r>
                      <a:r>
                        <a:rPr lang="en-US" sz="1000" dirty="0">
                          <a:effectLst/>
                        </a:rPr>
                        <a:t>,                                                                   			</a:t>
                      </a:r>
                      <a:r>
                        <a:rPr lang="en-US" sz="1000" dirty="0" smtClean="0">
                          <a:effectLst/>
                        </a:rPr>
                        <a:t>СТЕЧАЈНИ УПРАВНИК</a:t>
                      </a:r>
                      <a:endParaRPr lang="sr-Cyrl-RS" sz="100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r-Cyrl-RS" sz="100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					 </a:t>
                      </a:r>
                    </a:p>
                  </a:txBody>
                  <a:tcPr marL="39088" marR="39088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0"/>
            <a:ext cx="2255521" cy="1641034"/>
          </a:xfrm>
          <a:prstGeom prst="rect">
            <a:avLst/>
          </a:prstGeom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859088" y="1370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              </a:t>
            </a:r>
            <a:r>
              <a:rPr kumimoji="0" lang="sr-Latn-R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__________________________________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152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27.03.2015</a:t>
            </a:fld>
            <a:endParaRPr lang="de-DE" noProof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0"/>
            <a:ext cx="2255521" cy="1641034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467608"/>
              </p:ext>
            </p:extLst>
          </p:nvPr>
        </p:nvGraphicFramePr>
        <p:xfrm>
          <a:off x="914401" y="1411711"/>
          <a:ext cx="7493330" cy="485026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940952"/>
                <a:gridCol w="3552378"/>
              </a:tblGrid>
              <a:tr h="236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Cyrl-C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Догађај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Cyrl-CS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Могућа резервна варијанта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2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Бојкот од стране чланова пописних комисија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Промена члана комисије или ангажовање више експерата - сарадника стечајног управника уз одобрење стечајног судије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2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Спречавање пописа од стране запослених (магационера, радника)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Опомена, обавештавање стечајног судије и насилан улаз у магацин са комисијским записником и променом брава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0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Спречавање пописа од стране запослених (штрајкови, немири)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Опомена, обавештавање стечајног судије и ангажовање полиције у циљу омогућавања наставка вршења пописа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0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Спречавање пописа од стране  лица код којих се налази имовина стечајног дужника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Опомена, обавештавање стечајног судије и ангажовање полиције у циљу омогућавања наставка вршења пописа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0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Немогућност вршења пописа услед искључења струје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Писмено обавештење електродистрибуцији и хитан састанак са директором електродистрибуције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Судија није дао сагласност за ангажовање експерта, вештака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Нова листа чланова пописних комисија, састанак са судијом и усаглашавање ставова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727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00" y="1295400"/>
            <a:ext cx="7776000" cy="489724"/>
          </a:xfrm>
        </p:spPr>
        <p:txBody>
          <a:bodyPr/>
          <a:lstStyle/>
          <a:p>
            <a:pPr algn="ctr"/>
            <a:r>
              <a:rPr lang="sr-Cyrl-RS" dirty="0" smtClean="0"/>
              <a:t>ЕРС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27.03.2015</a:t>
            </a:fld>
            <a:endParaRPr lang="de-DE" noProof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0"/>
            <a:ext cx="2255521" cy="1641034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616" y="1785124"/>
            <a:ext cx="3548769" cy="44791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695470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27.03.2015</a:t>
            </a:fld>
            <a:endParaRPr lang="de-DE" noProof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0"/>
            <a:ext cx="2255521" cy="1641034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192" y="451262"/>
            <a:ext cx="4275117" cy="58130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8066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27.03.2015</a:t>
            </a:fld>
            <a:endParaRPr lang="de-DE" noProof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0"/>
            <a:ext cx="2255521" cy="1641034"/>
          </a:xfrm>
          <a:prstGeom prst="rect">
            <a:avLst/>
          </a:prstGeom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86" y="285007"/>
            <a:ext cx="4714504" cy="62345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6999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27.03.2015</a:t>
            </a:fld>
            <a:endParaRPr lang="de-DE" noProof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0"/>
            <a:ext cx="2255521" cy="1641034"/>
          </a:xfrm>
          <a:prstGeom prst="rect">
            <a:avLst/>
          </a:prstGeom>
        </p:spPr>
      </p:pic>
      <p:pic>
        <p:nvPicPr>
          <p:cNvPr id="5121" name="Picture 1" descr="C:\Users\Denic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86" y="-1"/>
            <a:ext cx="4940135" cy="7160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51954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27.03.2015</a:t>
            </a:fld>
            <a:endParaRPr lang="de-DE" noProof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0"/>
            <a:ext cx="2255521" cy="1641034"/>
          </a:xfrm>
          <a:prstGeom prst="rect">
            <a:avLst/>
          </a:prstGeom>
        </p:spPr>
      </p:pic>
      <p:pic>
        <p:nvPicPr>
          <p:cNvPr id="7" name="Content Placeholder 4" descr="EFReport-page-057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95055" y="178130"/>
            <a:ext cx="5284519" cy="6293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396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27.03.2015</a:t>
            </a:fld>
            <a:endParaRPr lang="de-DE" noProof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6499" y="1555901"/>
            <a:ext cx="7776000" cy="4755834"/>
          </a:xfrm>
        </p:spPr>
        <p:txBody>
          <a:bodyPr/>
          <a:lstStyle/>
          <a:p>
            <a:r>
              <a:rPr lang="sr-Cyrl-RS" sz="2800" b="1" dirty="0" smtClean="0">
                <a:solidFill>
                  <a:schemeClr val="tx1"/>
                </a:solidFill>
              </a:rPr>
              <a:t>           </a:t>
            </a:r>
            <a:r>
              <a:rPr lang="en-US" sz="2800" b="1" dirty="0" smtClean="0">
                <a:solidFill>
                  <a:schemeClr val="tx1"/>
                </a:solidFill>
              </a:rPr>
              <a:t>ПРЕДМЕТ </a:t>
            </a:r>
            <a:r>
              <a:rPr lang="en-US" sz="2800" b="1" dirty="0">
                <a:solidFill>
                  <a:schemeClr val="tx1"/>
                </a:solidFill>
              </a:rPr>
              <a:t>И ЦИЉ СТАНДАРДА</a:t>
            </a:r>
            <a:r>
              <a:rPr lang="sr-Cyrl-RS" sz="2800" b="1" dirty="0">
                <a:solidFill>
                  <a:schemeClr val="tx1"/>
                </a:solidFill>
              </a:rPr>
              <a:t> </a:t>
            </a:r>
            <a:endParaRPr lang="sr-Cyrl-RS" sz="2800" b="1" dirty="0" smtClean="0">
              <a:solidFill>
                <a:schemeClr val="tx1"/>
              </a:solidFill>
            </a:endParaRPr>
          </a:p>
          <a:p>
            <a:r>
              <a:rPr lang="sr-Cyrl-RS" b="1" dirty="0" smtClean="0">
                <a:solidFill>
                  <a:schemeClr val="tx1"/>
                </a:solidFill>
              </a:rPr>
              <a:t>                                 (</a:t>
            </a:r>
            <a:r>
              <a:rPr lang="sr-Cyrl-RS" b="1" dirty="0">
                <a:solidFill>
                  <a:schemeClr val="tx1"/>
                </a:solidFill>
              </a:rPr>
              <a:t>Национални стандард број 2)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err="1" smtClean="0">
                <a:solidFill>
                  <a:schemeClr val="tx1"/>
                </a:solidFill>
              </a:rPr>
              <a:t>Стечајни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управник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sr-Cyrl-RS" dirty="0" err="1">
                <a:solidFill>
                  <a:schemeClr val="tx1"/>
                </a:solidFill>
              </a:rPr>
              <a:t>И</a:t>
            </a:r>
            <a:r>
              <a:rPr lang="en-US" dirty="0" err="1" smtClean="0">
                <a:solidFill>
                  <a:schemeClr val="tx1"/>
                </a:solidFill>
              </a:rPr>
              <a:t>зрађује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потпун</a:t>
            </a:r>
            <a:r>
              <a:rPr lang="en-US" dirty="0">
                <a:solidFill>
                  <a:schemeClr val="tx1"/>
                </a:solidFill>
              </a:rPr>
              <a:t> и </a:t>
            </a:r>
            <a:r>
              <a:rPr lang="en-US" dirty="0" err="1">
                <a:solidFill>
                  <a:schemeClr val="tx1"/>
                </a:solidFill>
              </a:rPr>
              <a:t>свеобухватан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попис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имовине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стечајног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дужника</a:t>
            </a:r>
            <a:r>
              <a:rPr lang="en-US" dirty="0">
                <a:solidFill>
                  <a:schemeClr val="tx1"/>
                </a:solidFill>
              </a:rPr>
              <a:t> у </a:t>
            </a:r>
            <a:r>
              <a:rPr lang="en-US" dirty="0" err="1">
                <a:solidFill>
                  <a:schemeClr val="tx1"/>
                </a:solidFill>
              </a:rPr>
              <a:t>роковима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које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прописује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Закон</a:t>
            </a:r>
            <a:r>
              <a:rPr lang="en-US" dirty="0">
                <a:solidFill>
                  <a:schemeClr val="tx1"/>
                </a:solidFill>
              </a:rPr>
              <a:t> о </a:t>
            </a:r>
            <a:r>
              <a:rPr lang="en-US" dirty="0" err="1" smtClean="0">
                <a:solidFill>
                  <a:schemeClr val="tx1"/>
                </a:solidFill>
              </a:rPr>
              <a:t>стечају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sr-Cyrl-RS" dirty="0" smtClean="0">
                <a:solidFill>
                  <a:schemeClr val="tx1"/>
                </a:solidFill>
              </a:rPr>
              <a:t>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који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обухвата</a:t>
            </a:r>
            <a:r>
              <a:rPr lang="en-US" dirty="0">
                <a:solidFill>
                  <a:schemeClr val="tx1"/>
                </a:solidFill>
              </a:rPr>
              <a:t> и: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sr-Cyrl-RS" dirty="0" smtClean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листу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дужника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стечајног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дужника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sr-Cyrl-RS" dirty="0" smtClean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листу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поверилаца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стечајног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дужника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2. </a:t>
            </a:r>
            <a:r>
              <a:rPr lang="sr-Cyrl-RS" dirty="0" err="1">
                <a:solidFill>
                  <a:schemeClr val="tx1"/>
                </a:solidFill>
              </a:rPr>
              <a:t>У</a:t>
            </a:r>
            <a:r>
              <a:rPr lang="en-US" dirty="0" err="1" smtClean="0">
                <a:solidFill>
                  <a:schemeClr val="tx1"/>
                </a:solidFill>
              </a:rPr>
              <a:t>тврђује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процењену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вредност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имовине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стечајног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дужника</a:t>
            </a:r>
            <a:r>
              <a:rPr lang="en-US" dirty="0">
                <a:solidFill>
                  <a:schemeClr val="tx1"/>
                </a:solidFill>
              </a:rPr>
              <a:t> у </a:t>
            </a:r>
            <a:r>
              <a:rPr lang="en-US" dirty="0" err="1">
                <a:solidFill>
                  <a:schemeClr val="tx1"/>
                </a:solidFill>
              </a:rPr>
              <a:t>циљу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израде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почетног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стечајног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биланса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0"/>
            <a:ext cx="2255521" cy="164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585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27.03.2015</a:t>
            </a:fld>
            <a:endParaRPr lang="de-DE" noProof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91560" y="1952626"/>
            <a:ext cx="7776000" cy="2321872"/>
          </a:xfrm>
        </p:spPr>
        <p:txBody>
          <a:bodyPr/>
          <a:lstStyle/>
          <a:p>
            <a:pPr algn="just"/>
            <a:r>
              <a:rPr lang="sr-Cyrl-CS" sz="2800" b="1" dirty="0" smtClean="0">
                <a:solidFill>
                  <a:schemeClr val="tx1"/>
                </a:solidFill>
              </a:rPr>
              <a:t>                                   РОК</a:t>
            </a:r>
            <a:endParaRPr lang="sr-Cyrl-CS" sz="2800" dirty="0">
              <a:solidFill>
                <a:schemeClr val="tx1"/>
              </a:solidFill>
            </a:endParaRPr>
          </a:p>
          <a:p>
            <a:pPr algn="just"/>
            <a:r>
              <a:rPr lang="sr-Cyrl-CS" sz="2800" dirty="0" smtClean="0">
                <a:solidFill>
                  <a:schemeClr val="tx1"/>
                </a:solidFill>
              </a:rPr>
              <a:t>Рок </a:t>
            </a:r>
            <a:r>
              <a:rPr lang="sr-Cyrl-CS" sz="2800" dirty="0">
                <a:solidFill>
                  <a:schemeClr val="tx1"/>
                </a:solidFill>
              </a:rPr>
              <a:t>за окончање вршења пописа је </a:t>
            </a:r>
            <a:r>
              <a:rPr lang="sr-Cyrl-CS" sz="2800" u="sng" dirty="0">
                <a:solidFill>
                  <a:schemeClr val="tx1"/>
                </a:solidFill>
              </a:rPr>
              <a:t>30 дана </a:t>
            </a:r>
            <a:r>
              <a:rPr lang="sr-Cyrl-CS" sz="2800" dirty="0">
                <a:solidFill>
                  <a:schemeClr val="tx1"/>
                </a:solidFill>
              </a:rPr>
              <a:t>од дана именовања стечајног управника, а стечајни управник је дужан да започне пописивање имовине у року од 10 дана од именовања.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0"/>
            <a:ext cx="2255521" cy="164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484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27.03.2015</a:t>
            </a:fld>
            <a:endParaRPr lang="de-DE" noProof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2124" y="1782981"/>
            <a:ext cx="7776000" cy="3816000"/>
          </a:xfrm>
        </p:spPr>
        <p:txBody>
          <a:bodyPr/>
          <a:lstStyle/>
          <a:p>
            <a:pPr algn="ctr"/>
            <a:r>
              <a:rPr lang="sr-Cyrl-CS" sz="2800" b="1" dirty="0" smtClean="0">
                <a:solidFill>
                  <a:schemeClr val="tx1"/>
                </a:solidFill>
              </a:rPr>
              <a:t>  Сврха пописа</a:t>
            </a:r>
          </a:p>
          <a:p>
            <a:pPr algn="just"/>
            <a:r>
              <a:rPr lang="sr-Cyrl-CS" dirty="0" smtClean="0">
                <a:solidFill>
                  <a:schemeClr val="tx1"/>
                </a:solidFill>
              </a:rPr>
              <a:t>Сврха </a:t>
            </a:r>
            <a:r>
              <a:rPr lang="sr-Cyrl-CS" dirty="0">
                <a:solidFill>
                  <a:schemeClr val="tx1"/>
                </a:solidFill>
              </a:rPr>
              <a:t>пописа имовине стечајног дужника је да се: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sr-Cyrl-CS" dirty="0" smtClean="0">
                <a:solidFill>
                  <a:schemeClr val="tx1"/>
                </a:solidFill>
              </a:rPr>
              <a:t>1. Утврди </a:t>
            </a:r>
            <a:r>
              <a:rPr lang="sr-Cyrl-CS" dirty="0">
                <a:solidFill>
                  <a:schemeClr val="tx1"/>
                </a:solidFill>
              </a:rPr>
              <a:t>да ли постоји довољно средстава за вођење стечајног поступка;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sr-Cyrl-CS" dirty="0" smtClean="0">
                <a:solidFill>
                  <a:schemeClr val="tx1"/>
                </a:solidFill>
              </a:rPr>
              <a:t>2. Утврди </a:t>
            </a:r>
            <a:r>
              <a:rPr lang="sr-Cyrl-CS" dirty="0">
                <a:solidFill>
                  <a:schemeClr val="tx1"/>
                </a:solidFill>
              </a:rPr>
              <a:t>која је имовине потенцијално расположива за намирење </a:t>
            </a:r>
            <a:r>
              <a:rPr lang="sr-Cyrl-CS" dirty="0" smtClean="0">
                <a:solidFill>
                  <a:schemeClr val="tx1"/>
                </a:solidFill>
              </a:rPr>
              <a:t>поверилаца</a:t>
            </a:r>
            <a:r>
              <a:rPr lang="sr-Cyrl-C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односно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sr-Cyrl-CS" dirty="0">
                <a:solidFill>
                  <a:schemeClr val="tx1"/>
                </a:solidFill>
              </a:rPr>
              <a:t>да ли постоји довољно имовине која би по свом квалитету и квантитету учинила рационалним и смисленим састављање плана реорганизације;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sr-Cyrl-CS" dirty="0" smtClean="0">
                <a:solidFill>
                  <a:schemeClr val="tx1"/>
                </a:solidFill>
              </a:rPr>
              <a:t>3. Утврди </a:t>
            </a:r>
            <a:r>
              <a:rPr lang="sr-Cyrl-CS" dirty="0">
                <a:solidFill>
                  <a:schemeClr val="tx1"/>
                </a:solidFill>
              </a:rPr>
              <a:t>да ли је било неовлашћеног </a:t>
            </a:r>
            <a:r>
              <a:rPr lang="sr-Cyrl-CS" dirty="0" smtClean="0">
                <a:solidFill>
                  <a:schemeClr val="tx1"/>
                </a:solidFill>
              </a:rPr>
              <a:t>уклањања/отуђења имовине </a:t>
            </a:r>
            <a:r>
              <a:rPr lang="sr-Cyrl-CS" dirty="0">
                <a:solidFill>
                  <a:schemeClr val="tx1"/>
                </a:solidFill>
              </a:rPr>
              <a:t>стечајног дужника која би се могла повратити назад</a:t>
            </a:r>
            <a:r>
              <a:rPr lang="sr-Cyrl-CS" dirty="0"/>
              <a:t>. </a:t>
            </a:r>
            <a:endParaRPr lang="en-US" dirty="0"/>
          </a:p>
          <a:p>
            <a:pPr algn="just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0"/>
            <a:ext cx="2255521" cy="164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16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27.03.2015</a:t>
            </a:fld>
            <a:endParaRPr lang="de-DE" noProof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4000" y="1436914"/>
            <a:ext cx="7776000" cy="4827086"/>
          </a:xfrm>
        </p:spPr>
        <p:txBody>
          <a:bodyPr/>
          <a:lstStyle/>
          <a:p>
            <a:pPr>
              <a:spcAft>
                <a:spcPts val="0"/>
              </a:spcAft>
            </a:pPr>
            <a:endParaRPr lang="sr-Cyrl-CS" sz="1600" u="sng" dirty="0" smtClean="0">
              <a:solidFill>
                <a:schemeClr val="tx1"/>
              </a:solidFill>
            </a:endParaRPr>
          </a:p>
          <a:p>
            <a:pPr algn="ctr">
              <a:spcAft>
                <a:spcPts val="0"/>
              </a:spcAft>
            </a:pPr>
            <a:r>
              <a:rPr lang="sr-Cyrl-CS" sz="2800" b="1" dirty="0" smtClean="0">
                <a:solidFill>
                  <a:schemeClr val="tx1"/>
                </a:solidFill>
              </a:rPr>
              <a:t>ПЛАН ПОПИСА</a:t>
            </a:r>
          </a:p>
          <a:p>
            <a:pPr>
              <a:spcAft>
                <a:spcPts val="0"/>
              </a:spcAft>
            </a:pPr>
            <a:r>
              <a:rPr lang="sr-Cyrl-CS" sz="1600" u="sng" dirty="0" smtClean="0">
                <a:solidFill>
                  <a:schemeClr val="tx1"/>
                </a:solidFill>
              </a:rPr>
              <a:t>План </a:t>
            </a:r>
            <a:r>
              <a:rPr lang="sr-Cyrl-CS" sz="1600" u="sng" dirty="0">
                <a:solidFill>
                  <a:schemeClr val="tx1"/>
                </a:solidFill>
              </a:rPr>
              <a:t>пописа је документ који обухвата</a:t>
            </a:r>
            <a:r>
              <a:rPr lang="sr-Cyrl-CS" sz="1600" dirty="0" smtClean="0">
                <a:solidFill>
                  <a:schemeClr val="tx1"/>
                </a:solidFill>
              </a:rPr>
              <a:t>:</a:t>
            </a:r>
          </a:p>
          <a:p>
            <a:pPr>
              <a:spcAft>
                <a:spcPts val="0"/>
              </a:spcAft>
            </a:pPr>
            <a:endParaRPr lang="en-US" sz="1600" dirty="0">
              <a:solidFill>
                <a:schemeClr val="tx1"/>
              </a:solidFill>
            </a:endParaRPr>
          </a:p>
          <a:p>
            <a:pPr marL="285750" lvl="0" indent="-285750" algn="just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sr-Cyrl-CS" sz="1600" dirty="0" smtClean="0">
                <a:solidFill>
                  <a:schemeClr val="tx1"/>
                </a:solidFill>
              </a:rPr>
              <a:t>Дефинисање </a:t>
            </a:r>
            <a:r>
              <a:rPr lang="sr-Cyrl-CS" sz="1600" dirty="0">
                <a:solidFill>
                  <a:schemeClr val="tx1"/>
                </a:solidFill>
              </a:rPr>
              <a:t>пакета имовине;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0" indent="-285750" algn="just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sr-Cyrl-CS" sz="1600" dirty="0" smtClean="0">
                <a:solidFill>
                  <a:schemeClr val="tx1"/>
                </a:solidFill>
              </a:rPr>
              <a:t>Одређивање </a:t>
            </a:r>
            <a:r>
              <a:rPr lang="sr-Cyrl-CS" sz="1600" dirty="0">
                <a:solidFill>
                  <a:schemeClr val="tx1"/>
                </a:solidFill>
              </a:rPr>
              <a:t>приоритетне имовине за пописивање;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0" indent="-285750" algn="just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sr-Cyrl-CS" sz="1600" dirty="0" smtClean="0">
                <a:solidFill>
                  <a:schemeClr val="tx1"/>
                </a:solidFill>
              </a:rPr>
              <a:t>Одређивање </a:t>
            </a:r>
            <a:r>
              <a:rPr lang="sr-Cyrl-CS" sz="1600" dirty="0">
                <a:solidFill>
                  <a:schemeClr val="tx1"/>
                </a:solidFill>
              </a:rPr>
              <a:t>пописних комисија – броја комисија, и њихових задатака;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0" indent="-285750" algn="just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sr-Cyrl-CS" sz="1600" dirty="0">
                <a:solidFill>
                  <a:schemeClr val="tx1"/>
                </a:solidFill>
              </a:rPr>
              <a:t>Одређивање метода процене вредности имовине;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0" indent="-285750" algn="just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sr-Cyrl-CS" sz="1600" dirty="0">
                <a:solidFill>
                  <a:schemeClr val="tx1"/>
                </a:solidFill>
              </a:rPr>
              <a:t>Именовање чланова пописних комисија;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0" indent="-285750" algn="just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sr-Cyrl-CS" sz="1600" dirty="0">
                <a:solidFill>
                  <a:schemeClr val="tx1"/>
                </a:solidFill>
              </a:rPr>
              <a:t>Ангажовање вештака и експерта;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0" indent="-285750" algn="just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sr-Cyrl-CS" sz="1600" dirty="0">
                <a:solidFill>
                  <a:schemeClr val="tx1"/>
                </a:solidFill>
              </a:rPr>
              <a:t>Пописивање имовине;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0" indent="-285750" algn="just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sr-Cyrl-CS" sz="1600" dirty="0">
                <a:solidFill>
                  <a:schemeClr val="tx1"/>
                </a:solidFill>
              </a:rPr>
              <a:t>Одређивање рокова за вршење пописа;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0" indent="-285750" algn="just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sr-Cyrl-CS" sz="1600" dirty="0">
                <a:solidFill>
                  <a:schemeClr val="tx1"/>
                </a:solidFill>
              </a:rPr>
              <a:t>Одређивање статуса имовине - уколико постоји релевантна  документација и ако за </a:t>
            </a:r>
            <a:r>
              <a:rPr lang="sr-Cyrl-CS" sz="1600" dirty="0" smtClean="0">
                <a:solidFill>
                  <a:schemeClr val="tx1"/>
                </a:solidFill>
              </a:rPr>
              <a:t>то преостане </a:t>
            </a:r>
            <a:r>
              <a:rPr lang="sr-Cyrl-CS" sz="1600" dirty="0">
                <a:solidFill>
                  <a:schemeClr val="tx1"/>
                </a:solidFill>
              </a:rPr>
              <a:t>времена унутар одређених рокова;</a:t>
            </a:r>
            <a:endParaRPr lang="en-US" sz="1600" dirty="0">
              <a:solidFill>
                <a:schemeClr val="tx1"/>
              </a:solidFill>
            </a:endParaRPr>
          </a:p>
          <a:p>
            <a:pPr marL="285750" indent="-285750" algn="just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sr-Cyrl-CS" sz="1600" dirty="0">
                <a:solidFill>
                  <a:schemeClr val="tx1"/>
                </a:solidFill>
              </a:rPr>
              <a:t>Одређивање  резервног модела  израде пописа.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0"/>
            <a:ext cx="2255521" cy="164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767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27.03.2015</a:t>
            </a:fld>
            <a:endParaRPr lang="de-DE" noProof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4000" y="1641034"/>
            <a:ext cx="7776000" cy="4622966"/>
          </a:xfrm>
        </p:spPr>
        <p:txBody>
          <a:bodyPr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ПОПИС ИМОВИНЕ СТЕЧАЈНОГ ДУЖНИКА</a:t>
            </a:r>
          </a:p>
          <a:p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err="1" smtClean="0">
                <a:solidFill>
                  <a:schemeClr val="tx1"/>
                </a:solidFill>
              </a:rPr>
              <a:t>Стечајни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управник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врши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попис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целокупне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имовине</a:t>
            </a:r>
            <a:r>
              <a:rPr lang="en-US" dirty="0">
                <a:solidFill>
                  <a:schemeClr val="tx1"/>
                </a:solidFill>
              </a:rPr>
              <a:t> и </a:t>
            </a:r>
            <a:r>
              <a:rPr lang="en-US" dirty="0" err="1">
                <a:solidFill>
                  <a:schemeClr val="tx1"/>
                </a:solidFill>
              </a:rPr>
              <a:t>то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dirty="0" smtClean="0">
                <a:solidFill>
                  <a:schemeClr val="tx1"/>
                </a:solidFill>
              </a:rPr>
              <a:t>С</a:t>
            </a:r>
            <a:r>
              <a:rPr lang="en-US" dirty="0" err="1" smtClean="0">
                <a:solidFill>
                  <a:schemeClr val="tx1"/>
                </a:solidFill>
              </a:rPr>
              <a:t>ваког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појединачног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дела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имовине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који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је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затечен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локацији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или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локацијама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стечајног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дужника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без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обзира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власнички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статус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исте</a:t>
            </a:r>
            <a:r>
              <a:rPr lang="en-US" dirty="0">
                <a:solidFill>
                  <a:schemeClr val="tx1"/>
                </a:solidFill>
              </a:rPr>
              <a:t>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r-Cyrl-RS" dirty="0" err="1">
                <a:solidFill>
                  <a:schemeClr val="tx1"/>
                </a:solidFill>
              </a:rPr>
              <a:t>С</a:t>
            </a:r>
            <a:r>
              <a:rPr lang="en-US" dirty="0" err="1" smtClean="0">
                <a:solidFill>
                  <a:schemeClr val="tx1"/>
                </a:solidFill>
              </a:rPr>
              <a:t>ваког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појединачног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дела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имовине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која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је</a:t>
            </a:r>
            <a:r>
              <a:rPr lang="en-US" dirty="0">
                <a:solidFill>
                  <a:schemeClr val="tx1"/>
                </a:solidFill>
              </a:rPr>
              <a:t> у </a:t>
            </a:r>
            <a:r>
              <a:rPr lang="en-US" dirty="0" err="1">
                <a:solidFill>
                  <a:schemeClr val="tx1"/>
                </a:solidFill>
              </a:rPr>
              <a:t>власништву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стечајног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дужника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али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се</a:t>
            </a:r>
            <a:r>
              <a:rPr lang="en-US" dirty="0">
                <a:solidFill>
                  <a:schemeClr val="tx1"/>
                </a:solidFill>
              </a:rPr>
              <a:t> у </a:t>
            </a:r>
            <a:r>
              <a:rPr lang="en-US" dirty="0" err="1">
                <a:solidFill>
                  <a:schemeClr val="tx1"/>
                </a:solidFill>
              </a:rPr>
              <a:t>тренутку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отварања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стечаја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налази</a:t>
            </a:r>
            <a:r>
              <a:rPr lang="en-US" dirty="0">
                <a:solidFill>
                  <a:schemeClr val="tx1"/>
                </a:solidFill>
              </a:rPr>
              <a:t> у </a:t>
            </a:r>
            <a:r>
              <a:rPr lang="en-US" dirty="0" err="1">
                <a:solidFill>
                  <a:schemeClr val="tx1"/>
                </a:solidFill>
              </a:rPr>
              <a:t>државини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стечајног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дужника</a:t>
            </a:r>
            <a:r>
              <a:rPr lang="en-US" dirty="0">
                <a:solidFill>
                  <a:schemeClr val="tx1"/>
                </a:solidFill>
              </a:rPr>
              <a:t>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r-Cyrl-RS" dirty="0" err="1">
                <a:solidFill>
                  <a:schemeClr val="tx1"/>
                </a:solidFill>
              </a:rPr>
              <a:t>Д</a:t>
            </a:r>
            <a:r>
              <a:rPr lang="en-US" dirty="0" err="1" smtClean="0">
                <a:solidFill>
                  <a:schemeClr val="tx1"/>
                </a:solidFill>
              </a:rPr>
              <a:t>ужника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стечајног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дужника</a:t>
            </a:r>
            <a:r>
              <a:rPr lang="en-US" dirty="0">
                <a:solidFill>
                  <a:schemeClr val="tx1"/>
                </a:solidFill>
              </a:rPr>
              <a:t>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r-Cyrl-RS" dirty="0" err="1">
                <a:solidFill>
                  <a:schemeClr val="tx1"/>
                </a:solidFill>
              </a:rPr>
              <a:t>У</a:t>
            </a:r>
            <a:r>
              <a:rPr lang="en-US" dirty="0" err="1" smtClean="0">
                <a:solidFill>
                  <a:schemeClr val="tx1"/>
                </a:solidFill>
              </a:rPr>
              <a:t>дела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или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акција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код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других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правних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лица</a:t>
            </a:r>
            <a:r>
              <a:rPr lang="en-US" dirty="0">
                <a:solidFill>
                  <a:schemeClr val="tx1"/>
                </a:solidFill>
              </a:rPr>
              <a:t>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sr-Cyrl-RS" dirty="0" err="1">
                <a:solidFill>
                  <a:schemeClr val="tx1"/>
                </a:solidFill>
              </a:rPr>
              <a:t>Л</a:t>
            </a:r>
            <a:r>
              <a:rPr lang="en-US" dirty="0" err="1" smtClean="0">
                <a:solidFill>
                  <a:schemeClr val="tx1"/>
                </a:solidFill>
              </a:rPr>
              <a:t>иценци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патената</a:t>
            </a:r>
            <a:r>
              <a:rPr lang="sr-Cyrl-RS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0"/>
            <a:ext cx="2255521" cy="164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493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27.03.2015</a:t>
            </a:fld>
            <a:endParaRPr lang="de-DE" noProof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2125" y="2042555"/>
            <a:ext cx="7776000" cy="2832031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</a:rPr>
              <a:t>Пописне комисије пописују, односно евидентирају </a:t>
            </a:r>
            <a:r>
              <a:rPr lang="ru-RU" sz="2800" b="1" u="sng" dirty="0">
                <a:solidFill>
                  <a:schemeClr val="tx1"/>
                </a:solidFill>
              </a:rPr>
              <a:t>сва средства која се затекну у објектима стечајног дужника. </a:t>
            </a:r>
            <a:endParaRPr lang="en-US" sz="2800" dirty="0">
              <a:solidFill>
                <a:schemeClr val="tx1"/>
              </a:solidFill>
            </a:endParaRPr>
          </a:p>
          <a:p>
            <a:endParaRPr lang="ru-RU" sz="2800" b="1" u="sng" dirty="0" smtClean="0">
              <a:solidFill>
                <a:schemeClr val="tx1"/>
              </a:solidFill>
            </a:endParaRPr>
          </a:p>
          <a:p>
            <a:r>
              <a:rPr lang="ru-RU" sz="2800" b="1" u="sng" dirty="0" smtClean="0">
                <a:solidFill>
                  <a:schemeClr val="tx1"/>
                </a:solidFill>
              </a:rPr>
              <a:t>У </a:t>
            </a:r>
            <a:r>
              <a:rPr lang="ru-RU" sz="2800" b="1" u="sng" dirty="0">
                <a:solidFill>
                  <a:schemeClr val="tx1"/>
                </a:solidFill>
              </a:rPr>
              <a:t>тренутку пописа комисије не улазе у испитивање власништва над </a:t>
            </a:r>
            <a:r>
              <a:rPr lang="en-US" sz="2800" b="1" u="sng" dirty="0" err="1">
                <a:solidFill>
                  <a:schemeClr val="tx1"/>
                </a:solidFill>
              </a:rPr>
              <a:t>средствима</a:t>
            </a:r>
            <a:r>
              <a:rPr lang="en-US" sz="2800" b="1" u="sng" dirty="0">
                <a:solidFill>
                  <a:schemeClr val="tx1"/>
                </a:solidFill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</a:rPr>
              <a:t>стечајног</a:t>
            </a:r>
            <a:r>
              <a:rPr lang="en-US" sz="2800" b="1" u="sng" dirty="0">
                <a:solidFill>
                  <a:schemeClr val="tx1"/>
                </a:solidFill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</a:rPr>
              <a:t>дужника</a:t>
            </a:r>
            <a:r>
              <a:rPr lang="en-US" sz="2800" b="1" u="sng" dirty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0"/>
            <a:ext cx="2255521" cy="164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193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27.03.2015</a:t>
            </a:fld>
            <a:endParaRPr lang="de-DE" noProof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4000" y="1733797"/>
            <a:ext cx="7776000" cy="4530203"/>
          </a:xfrm>
        </p:spPr>
        <p:txBody>
          <a:bodyPr/>
          <a:lstStyle/>
          <a:p>
            <a:r>
              <a:rPr lang="sr-Cyrl-CS" b="1" dirty="0">
                <a:solidFill>
                  <a:schemeClr val="tx1"/>
                </a:solidFill>
              </a:rPr>
              <a:t>Приоритети у  попису имовине стечајног </a:t>
            </a:r>
            <a:r>
              <a:rPr lang="sr-Cyrl-CS" b="1" dirty="0" smtClean="0">
                <a:solidFill>
                  <a:schemeClr val="tx1"/>
                </a:solidFill>
              </a:rPr>
              <a:t>дужника:</a:t>
            </a: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sr-Cyrl-CS" dirty="0">
                <a:solidFill>
                  <a:schemeClr val="tx1"/>
                </a:solidFill>
              </a:rPr>
              <a:t>К</a:t>
            </a:r>
            <a:r>
              <a:rPr lang="sr-Cyrl-CS" dirty="0" smtClean="0">
                <a:solidFill>
                  <a:schemeClr val="tx1"/>
                </a:solidFill>
              </a:rPr>
              <a:t>варљива </a:t>
            </a:r>
            <a:r>
              <a:rPr lang="sr-Cyrl-CS" dirty="0">
                <a:solidFill>
                  <a:schemeClr val="tx1"/>
                </a:solidFill>
              </a:rPr>
              <a:t>роба;</a:t>
            </a:r>
            <a:endParaRPr lang="en-US" dirty="0">
              <a:solidFill>
                <a:schemeClr val="tx1"/>
              </a:solidFill>
            </a:endParaRP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sr-Cyrl-CS" dirty="0">
                <a:solidFill>
                  <a:schemeClr val="tx1"/>
                </a:solidFill>
              </a:rPr>
              <a:t>Р</a:t>
            </a:r>
            <a:r>
              <a:rPr lang="sr-Cyrl-CS" dirty="0" smtClean="0">
                <a:solidFill>
                  <a:schemeClr val="tx1"/>
                </a:solidFill>
              </a:rPr>
              <a:t>оба  </a:t>
            </a:r>
            <a:r>
              <a:rPr lang="sr-Cyrl-CS" dirty="0">
                <a:solidFill>
                  <a:schemeClr val="tx1"/>
                </a:solidFill>
              </a:rPr>
              <a:t>веће вредности;</a:t>
            </a:r>
            <a:endParaRPr lang="en-US" dirty="0">
              <a:solidFill>
                <a:schemeClr val="tx1"/>
              </a:solidFill>
            </a:endParaRP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sr-Cyrl-CS" dirty="0">
                <a:solidFill>
                  <a:schemeClr val="tx1"/>
                </a:solidFill>
              </a:rPr>
              <a:t>Р</a:t>
            </a:r>
            <a:r>
              <a:rPr lang="sr-Cyrl-CS" dirty="0" smtClean="0">
                <a:solidFill>
                  <a:schemeClr val="tx1"/>
                </a:solidFill>
              </a:rPr>
              <a:t>оба </a:t>
            </a:r>
            <a:r>
              <a:rPr lang="sr-Cyrl-CS" dirty="0">
                <a:solidFill>
                  <a:schemeClr val="tx1"/>
                </a:solidFill>
              </a:rPr>
              <a:t>ван поседа стечајног управника (роба која се чува у магацинима трећих лица,продавницама итд);</a:t>
            </a:r>
            <a:endParaRPr lang="en-US" dirty="0">
              <a:solidFill>
                <a:schemeClr val="tx1"/>
              </a:solidFill>
            </a:endParaRP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sr-Cyrl-CS" dirty="0">
                <a:solidFill>
                  <a:schemeClr val="tx1"/>
                </a:solidFill>
              </a:rPr>
              <a:t>Р</a:t>
            </a:r>
            <a:r>
              <a:rPr lang="sr-Cyrl-CS" dirty="0" smtClean="0">
                <a:solidFill>
                  <a:schemeClr val="tx1"/>
                </a:solidFill>
              </a:rPr>
              <a:t>оба </a:t>
            </a:r>
            <a:r>
              <a:rPr lang="sr-Cyrl-CS" dirty="0">
                <a:solidFill>
                  <a:schemeClr val="tx1"/>
                </a:solidFill>
              </a:rPr>
              <a:t>у продавницама / малопродајним објектима;</a:t>
            </a:r>
            <a:endParaRPr lang="en-US" dirty="0">
              <a:solidFill>
                <a:schemeClr val="tx1"/>
              </a:solidFill>
            </a:endParaRP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sr-Cyrl-CS" dirty="0">
                <a:solidFill>
                  <a:schemeClr val="tx1"/>
                </a:solidFill>
              </a:rPr>
              <a:t>Р</a:t>
            </a:r>
            <a:r>
              <a:rPr lang="sr-Cyrl-CS" dirty="0" smtClean="0">
                <a:solidFill>
                  <a:schemeClr val="tx1"/>
                </a:solidFill>
              </a:rPr>
              <a:t>оба </a:t>
            </a:r>
            <a:r>
              <a:rPr lang="sr-Cyrl-CS" dirty="0">
                <a:solidFill>
                  <a:schemeClr val="tx1"/>
                </a:solidFill>
              </a:rPr>
              <a:t>и готови производи;</a:t>
            </a:r>
            <a:endParaRPr lang="en-US" dirty="0">
              <a:solidFill>
                <a:schemeClr val="tx1"/>
              </a:solidFill>
            </a:endParaRP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sr-Cyrl-CS" dirty="0">
                <a:solidFill>
                  <a:schemeClr val="tx1"/>
                </a:solidFill>
              </a:rPr>
              <a:t>М</a:t>
            </a:r>
            <a:r>
              <a:rPr lang="sr-Cyrl-CS" dirty="0" smtClean="0">
                <a:solidFill>
                  <a:schemeClr val="tx1"/>
                </a:solidFill>
              </a:rPr>
              <a:t>атеријали </a:t>
            </a:r>
            <a:r>
              <a:rPr lang="sr-Cyrl-CS" dirty="0">
                <a:solidFill>
                  <a:schemeClr val="tx1"/>
                </a:solidFill>
              </a:rPr>
              <a:t>и полупроизводи;</a:t>
            </a:r>
            <a:endParaRPr lang="en-US" dirty="0">
              <a:solidFill>
                <a:schemeClr val="tx1"/>
              </a:solidFill>
            </a:endParaRP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sr-Cyrl-CS" dirty="0">
                <a:solidFill>
                  <a:schemeClr val="tx1"/>
                </a:solidFill>
              </a:rPr>
              <a:t>И</a:t>
            </a:r>
            <a:r>
              <a:rPr lang="sr-Cyrl-CS" dirty="0" smtClean="0">
                <a:solidFill>
                  <a:schemeClr val="tx1"/>
                </a:solidFill>
              </a:rPr>
              <a:t>нвентар </a:t>
            </a:r>
            <a:r>
              <a:rPr lang="sr-Cyrl-CS" dirty="0">
                <a:solidFill>
                  <a:schemeClr val="tx1"/>
                </a:solidFill>
              </a:rPr>
              <a:t>у магацинима;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ClrTx/>
              <a:buFont typeface="+mj-lt"/>
              <a:buAutoNum type="arabicPeriod"/>
            </a:pPr>
            <a:r>
              <a:rPr lang="sr-Cyrl-CS" dirty="0">
                <a:solidFill>
                  <a:schemeClr val="tx1"/>
                </a:solidFill>
              </a:rPr>
              <a:t>О</a:t>
            </a:r>
            <a:r>
              <a:rPr lang="sr-Cyrl-CS" dirty="0" smtClean="0">
                <a:solidFill>
                  <a:schemeClr val="tx1"/>
                </a:solidFill>
              </a:rPr>
              <a:t>стала </a:t>
            </a:r>
            <a:r>
              <a:rPr lang="sr-Cyrl-CS" dirty="0">
                <a:solidFill>
                  <a:schemeClr val="tx1"/>
                </a:solidFill>
              </a:rPr>
              <a:t>имовина стечајног дужника груписана у  пакете.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0"/>
            <a:ext cx="2255521" cy="164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38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27.03.2015</a:t>
            </a:fld>
            <a:endParaRPr lang="de-DE" noProof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133475"/>
            <a:ext cx="7597904" cy="4359000"/>
          </a:xfrm>
        </p:spPr>
        <p:txBody>
          <a:bodyPr/>
          <a:lstStyle/>
          <a:p>
            <a:r>
              <a:rPr lang="sr-Cyrl-CS" sz="2400" b="1" dirty="0" smtClean="0">
                <a:solidFill>
                  <a:schemeClr val="tx1"/>
                </a:solidFill>
              </a:rPr>
              <a:t>                   ИНВЕНТАРНА НАЛЕПНИЦА</a:t>
            </a:r>
          </a:p>
          <a:p>
            <a:r>
              <a:rPr lang="sr-Cyrl-CS" sz="1600" dirty="0" smtClean="0">
                <a:solidFill>
                  <a:schemeClr val="tx1"/>
                </a:solidFill>
              </a:rPr>
              <a:t>Инвентарни </a:t>
            </a:r>
            <a:r>
              <a:rPr lang="sr-Cyrl-CS" sz="1600" dirty="0">
                <a:solidFill>
                  <a:schemeClr val="tx1"/>
                </a:solidFill>
              </a:rPr>
              <a:t>број:  </a:t>
            </a:r>
            <a:r>
              <a:rPr lang="sr-Cyrl-CS" sz="1600" dirty="0" smtClean="0">
                <a:solidFill>
                  <a:schemeClr val="tx1"/>
                </a:solidFill>
              </a:rPr>
              <a:t>________________________________________________________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sr-Cyrl-CS" sz="1600" dirty="0">
                <a:solidFill>
                  <a:schemeClr val="tx1"/>
                </a:solidFill>
              </a:rPr>
              <a:t>Назив ствари:  ________________________________________________________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sr-Cyrl-CS" sz="1600" dirty="0">
                <a:solidFill>
                  <a:schemeClr val="tx1"/>
                </a:solidFill>
              </a:rPr>
              <a:t>Објекат/ ствар:________________             </a:t>
            </a:r>
            <a:r>
              <a:rPr lang="sr-Cyrl-CS" sz="1600" dirty="0" smtClean="0">
                <a:solidFill>
                  <a:schemeClr val="tx1"/>
                </a:solidFill>
              </a:rPr>
              <a:t> </a:t>
            </a:r>
            <a:r>
              <a:rPr lang="sr-Cyrl-CS" sz="1600" dirty="0">
                <a:solidFill>
                  <a:schemeClr val="tx1"/>
                </a:solidFill>
              </a:rPr>
              <a:t>Локација: </a:t>
            </a:r>
            <a:r>
              <a:rPr lang="sr-Cyrl-CS" sz="1600" dirty="0" smtClean="0">
                <a:solidFill>
                  <a:schemeClr val="tx1"/>
                </a:solidFill>
              </a:rPr>
              <a:t>___________ 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sr-Cyrl-CS" sz="1600" dirty="0">
                <a:solidFill>
                  <a:schemeClr val="tx1"/>
                </a:solidFill>
              </a:rPr>
              <a:t>ПАКЕТ ИМОВИНЕ:  __________________________________________________</a:t>
            </a:r>
            <a:endParaRPr lang="en-US" sz="1600" dirty="0">
              <a:solidFill>
                <a:schemeClr val="tx1"/>
              </a:solidFill>
            </a:endParaRPr>
          </a:p>
          <a:p>
            <a:pPr algn="just"/>
            <a:r>
              <a:rPr lang="sr-Cyrl-CS" sz="1600" dirty="0">
                <a:solidFill>
                  <a:schemeClr val="tx1"/>
                </a:solidFill>
              </a:rPr>
              <a:t>Ова ствар је пописана од стране стечајног управника дужника </a:t>
            </a:r>
            <a:r>
              <a:rPr lang="sr-Cyrl-CS" sz="1600" dirty="0" smtClean="0">
                <a:solidFill>
                  <a:schemeClr val="tx1"/>
                </a:solidFill>
              </a:rPr>
              <a:t>_____________________________ </a:t>
            </a:r>
            <a:r>
              <a:rPr lang="sr-Cyrl-CS" sz="1600" dirty="0">
                <a:solidFill>
                  <a:schemeClr val="tx1"/>
                </a:solidFill>
              </a:rPr>
              <a:t>и иста је део стечајне масе. </a:t>
            </a:r>
            <a:endParaRPr lang="en-US" sz="1600" dirty="0">
              <a:solidFill>
                <a:schemeClr val="tx1"/>
              </a:solidFill>
            </a:endParaRPr>
          </a:p>
          <a:p>
            <a:pPr algn="just"/>
            <a:r>
              <a:rPr lang="sr-Cyrl-CS" sz="1600" b="1" cap="all" dirty="0">
                <a:solidFill>
                  <a:schemeClr val="tx1"/>
                </a:solidFill>
              </a:rPr>
              <a:t>Забрањено</a:t>
            </a:r>
            <a:r>
              <a:rPr lang="sr-Cyrl-CS" sz="1600" dirty="0">
                <a:solidFill>
                  <a:schemeClr val="tx1"/>
                </a:solidFill>
              </a:rPr>
              <a:t> је свако премештање или употреба исте без писменог овлашћења стечајног управника. Премештање или употреба ове стари сматраће се  покушајем незаконитог отуђења (крађа) ствари и лице које буде преместило или употребило предметну ствар  сносиће кривичну и материјалну одговорност.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0"/>
            <a:ext cx="2255521" cy="164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9402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Z_Banner_Kopfzeile-Ausland (3)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GIZ_Banner_Kopfzeile-Ausland (3)</Template>
  <TotalTime>250</TotalTime>
  <Words>856</Words>
  <Application>Microsoft Office PowerPoint</Application>
  <PresentationFormat>On-screen Show (4:3)</PresentationFormat>
  <Paragraphs>142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Narrow</vt:lpstr>
      <vt:lpstr>Calibri</vt:lpstr>
      <vt:lpstr>Times New Roman</vt:lpstr>
      <vt:lpstr>GIZ_Banner_Kopfzeile-Ausland (3)</vt:lpstr>
      <vt:lpstr>ПОПИС ИМОВИНЕ СТЕЧАЈНОГ ДУЖНИКА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ЕРС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GIZ-Design</dc:creator>
  <cp:keywords>GIZ-Leerfolie</cp:keywords>
  <cp:lastModifiedBy>Brankica BN. Nakic</cp:lastModifiedBy>
  <cp:revision>73</cp:revision>
  <cp:lastPrinted>2012-07-19T10:16:59Z</cp:lastPrinted>
  <dcterms:created xsi:type="dcterms:W3CDTF">2013-09-05T11:54:56Z</dcterms:created>
  <dcterms:modified xsi:type="dcterms:W3CDTF">2015-03-27T07:45:27Z</dcterms:modified>
</cp:coreProperties>
</file>